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8" r:id="rId2"/>
    <p:sldId id="280" r:id="rId3"/>
    <p:sldId id="277" r:id="rId4"/>
    <p:sldId id="256" r:id="rId5"/>
    <p:sldId id="265" r:id="rId6"/>
    <p:sldId id="266" r:id="rId7"/>
    <p:sldId id="269" r:id="rId8"/>
    <p:sldId id="257" r:id="rId9"/>
    <p:sldId id="279" r:id="rId10"/>
    <p:sldId id="281" r:id="rId11"/>
    <p:sldId id="258" r:id="rId12"/>
    <p:sldId id="267" r:id="rId13"/>
    <p:sldId id="259" r:id="rId14"/>
    <p:sldId id="260" r:id="rId15"/>
    <p:sldId id="268" r:id="rId16"/>
    <p:sldId id="270" r:id="rId17"/>
    <p:sldId id="271" r:id="rId18"/>
    <p:sldId id="274" r:id="rId19"/>
    <p:sldId id="275" r:id="rId20"/>
    <p:sldId id="276" r:id="rId21"/>
    <p:sldId id="272" r:id="rId22"/>
    <p:sldId id="27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AA867C-98F8-43DC-BBAC-79319F84EC59}" type="doc">
      <dgm:prSet loTypeId="urn:microsoft.com/office/officeart/2005/8/layout/pyramid1" loCatId="pyramid" qsTypeId="urn:microsoft.com/office/officeart/2005/8/quickstyle/simple1" qsCatId="simple" csTypeId="urn:microsoft.com/office/officeart/2005/8/colors/accent1_5" csCatId="accent1" phldr="1"/>
      <dgm:spPr/>
    </dgm:pt>
    <dgm:pt modelId="{5F1E5E6E-8F15-4D99-9C57-6D1D0D634AE5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Учащийся</a:t>
          </a:r>
        </a:p>
      </dgm:t>
    </dgm:pt>
    <dgm:pt modelId="{CCF99757-73AF-4B78-A488-A4ED9BB355AB}" type="parTrans" cxnId="{7E50B3C1-C80F-4D8C-ADC6-F08D2F989174}">
      <dgm:prSet/>
      <dgm:spPr/>
      <dgm:t>
        <a:bodyPr/>
        <a:lstStyle/>
        <a:p>
          <a:endParaRPr lang="ru-RU"/>
        </a:p>
      </dgm:t>
    </dgm:pt>
    <dgm:pt modelId="{F1F2A820-919D-4FBB-B476-82D668C5EDF9}" type="sibTrans" cxnId="{7E50B3C1-C80F-4D8C-ADC6-F08D2F989174}">
      <dgm:prSet/>
      <dgm:spPr/>
      <dgm:t>
        <a:bodyPr/>
        <a:lstStyle/>
        <a:p>
          <a:endParaRPr lang="ru-RU"/>
        </a:p>
      </dgm:t>
    </dgm:pt>
    <dgm:pt modelId="{F3BE4C5D-67A9-4B23-AD3A-1062968EAFC1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Обучение и преподавание </a:t>
          </a:r>
        </a:p>
      </dgm:t>
    </dgm:pt>
    <dgm:pt modelId="{A49F8044-A838-4A8A-8C4A-8254D1273339}" type="parTrans" cxnId="{B3A54EEE-69D2-4369-9A22-FBFB2DD9D979}">
      <dgm:prSet/>
      <dgm:spPr/>
      <dgm:t>
        <a:bodyPr/>
        <a:lstStyle/>
        <a:p>
          <a:endParaRPr lang="ru-RU"/>
        </a:p>
      </dgm:t>
    </dgm:pt>
    <dgm:pt modelId="{F01D5490-27C7-484D-86CB-667F4C6B9642}" type="sibTrans" cxnId="{B3A54EEE-69D2-4369-9A22-FBFB2DD9D979}">
      <dgm:prSet/>
      <dgm:spPr/>
      <dgm:t>
        <a:bodyPr/>
        <a:lstStyle/>
        <a:p>
          <a:endParaRPr lang="ru-RU"/>
        </a:p>
      </dgm:t>
    </dgm:pt>
    <dgm:pt modelId="{172A927C-C242-4891-A4FB-79D7F73356CC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Обучающееся сообщество </a:t>
          </a:r>
        </a:p>
      </dgm:t>
    </dgm:pt>
    <dgm:pt modelId="{BC624224-0A09-4476-B0B0-479DB4EF9E67}" type="parTrans" cxnId="{3F35623C-C708-460B-BF06-90EDD7B4BA0D}">
      <dgm:prSet/>
      <dgm:spPr/>
      <dgm:t>
        <a:bodyPr/>
        <a:lstStyle/>
        <a:p>
          <a:endParaRPr lang="ru-RU"/>
        </a:p>
      </dgm:t>
    </dgm:pt>
    <dgm:pt modelId="{5CA1F9FA-48F6-41C4-8AC0-CA86C3DE9E3D}" type="sibTrans" cxnId="{3F35623C-C708-460B-BF06-90EDD7B4BA0D}">
      <dgm:prSet/>
      <dgm:spPr/>
      <dgm:t>
        <a:bodyPr/>
        <a:lstStyle/>
        <a:p>
          <a:endParaRPr lang="ru-RU"/>
        </a:p>
      </dgm:t>
    </dgm:pt>
    <dgm:pt modelId="{6B02C37B-576C-4016-A365-8C728DD6529B}" type="pres">
      <dgm:prSet presAssocID="{56AA867C-98F8-43DC-BBAC-79319F84EC59}" presName="Name0" presStyleCnt="0">
        <dgm:presLayoutVars>
          <dgm:dir/>
          <dgm:animLvl val="lvl"/>
          <dgm:resizeHandles val="exact"/>
        </dgm:presLayoutVars>
      </dgm:prSet>
      <dgm:spPr/>
    </dgm:pt>
    <dgm:pt modelId="{A71E6ED2-D797-4A79-B5F1-CB4E0270B77E}" type="pres">
      <dgm:prSet presAssocID="{5F1E5E6E-8F15-4D99-9C57-6D1D0D634AE5}" presName="Name8" presStyleCnt="0"/>
      <dgm:spPr/>
    </dgm:pt>
    <dgm:pt modelId="{612B6183-2817-4265-8EE5-AC7ED6602DAC}" type="pres">
      <dgm:prSet presAssocID="{5F1E5E6E-8F15-4D99-9C57-6D1D0D634AE5}" presName="level" presStyleLbl="node1" presStyleIdx="0" presStyleCnt="3" custScaleX="98940" custLinFactNeighborX="349">
        <dgm:presLayoutVars>
          <dgm:chMax val="1"/>
          <dgm:bulletEnabled val="1"/>
        </dgm:presLayoutVars>
      </dgm:prSet>
      <dgm:spPr/>
    </dgm:pt>
    <dgm:pt modelId="{642CED97-F740-4FCF-A807-1AE617FD102D}" type="pres">
      <dgm:prSet presAssocID="{5F1E5E6E-8F15-4D99-9C57-6D1D0D634A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575D5CD-066D-4B05-BAAC-662A34AFAB5B}" type="pres">
      <dgm:prSet presAssocID="{F3BE4C5D-67A9-4B23-AD3A-1062968EAFC1}" presName="Name8" presStyleCnt="0"/>
      <dgm:spPr/>
    </dgm:pt>
    <dgm:pt modelId="{01251890-5E67-4E56-B006-EC6061EE9588}" type="pres">
      <dgm:prSet presAssocID="{F3BE4C5D-67A9-4B23-AD3A-1062968EAFC1}" presName="level" presStyleLbl="node1" presStyleIdx="1" presStyleCnt="3">
        <dgm:presLayoutVars>
          <dgm:chMax val="1"/>
          <dgm:bulletEnabled val="1"/>
        </dgm:presLayoutVars>
      </dgm:prSet>
      <dgm:spPr/>
    </dgm:pt>
    <dgm:pt modelId="{D8DAF016-E8C0-41DF-B0AF-919FF3C71E5B}" type="pres">
      <dgm:prSet presAssocID="{F3BE4C5D-67A9-4B23-AD3A-1062968EAFC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6BB4565-2667-4F3B-967C-C712687E7D2F}" type="pres">
      <dgm:prSet presAssocID="{172A927C-C242-4891-A4FB-79D7F73356CC}" presName="Name8" presStyleCnt="0"/>
      <dgm:spPr/>
    </dgm:pt>
    <dgm:pt modelId="{2CBD04B0-8DF1-4DF6-9843-B8263448798B}" type="pres">
      <dgm:prSet presAssocID="{172A927C-C242-4891-A4FB-79D7F73356CC}" presName="level" presStyleLbl="node1" presStyleIdx="2" presStyleCnt="3">
        <dgm:presLayoutVars>
          <dgm:chMax val="1"/>
          <dgm:bulletEnabled val="1"/>
        </dgm:presLayoutVars>
      </dgm:prSet>
      <dgm:spPr/>
    </dgm:pt>
    <dgm:pt modelId="{1A7E4D68-550A-4975-92B6-FD584FE9B511}" type="pres">
      <dgm:prSet presAssocID="{172A927C-C242-4891-A4FB-79D7F73356C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E9A1926-3279-4C6C-B200-A1C682E7A285}" type="presOf" srcId="{56AA867C-98F8-43DC-BBAC-79319F84EC59}" destId="{6B02C37B-576C-4016-A365-8C728DD6529B}" srcOrd="0" destOrd="0" presId="urn:microsoft.com/office/officeart/2005/8/layout/pyramid1"/>
    <dgm:cxn modelId="{48BD0B2D-A79A-4761-8023-BC5AF0D8C90E}" type="presOf" srcId="{F3BE4C5D-67A9-4B23-AD3A-1062968EAFC1}" destId="{D8DAF016-E8C0-41DF-B0AF-919FF3C71E5B}" srcOrd="1" destOrd="0" presId="urn:microsoft.com/office/officeart/2005/8/layout/pyramid1"/>
    <dgm:cxn modelId="{D0E35938-1D22-438F-B566-E6B7538EBCB4}" type="presOf" srcId="{172A927C-C242-4891-A4FB-79D7F73356CC}" destId="{1A7E4D68-550A-4975-92B6-FD584FE9B511}" srcOrd="1" destOrd="0" presId="urn:microsoft.com/office/officeart/2005/8/layout/pyramid1"/>
    <dgm:cxn modelId="{3F35623C-C708-460B-BF06-90EDD7B4BA0D}" srcId="{56AA867C-98F8-43DC-BBAC-79319F84EC59}" destId="{172A927C-C242-4891-A4FB-79D7F73356CC}" srcOrd="2" destOrd="0" parTransId="{BC624224-0A09-4476-B0B0-479DB4EF9E67}" sibTransId="{5CA1F9FA-48F6-41C4-8AC0-CA86C3DE9E3D}"/>
    <dgm:cxn modelId="{194C377B-98FC-43BD-B9AF-E714A69585DD}" type="presOf" srcId="{5F1E5E6E-8F15-4D99-9C57-6D1D0D634AE5}" destId="{612B6183-2817-4265-8EE5-AC7ED6602DAC}" srcOrd="0" destOrd="0" presId="urn:microsoft.com/office/officeart/2005/8/layout/pyramid1"/>
    <dgm:cxn modelId="{7D91A48E-E819-4E58-BC53-5D3BAA22B452}" type="presOf" srcId="{F3BE4C5D-67A9-4B23-AD3A-1062968EAFC1}" destId="{01251890-5E67-4E56-B006-EC6061EE9588}" srcOrd="0" destOrd="0" presId="urn:microsoft.com/office/officeart/2005/8/layout/pyramid1"/>
    <dgm:cxn modelId="{7E50B3C1-C80F-4D8C-ADC6-F08D2F989174}" srcId="{56AA867C-98F8-43DC-BBAC-79319F84EC59}" destId="{5F1E5E6E-8F15-4D99-9C57-6D1D0D634AE5}" srcOrd="0" destOrd="0" parTransId="{CCF99757-73AF-4B78-A488-A4ED9BB355AB}" sibTransId="{F1F2A820-919D-4FBB-B476-82D668C5EDF9}"/>
    <dgm:cxn modelId="{69FF9FE4-F9FF-43A9-B537-47A16C732A9B}" type="presOf" srcId="{5F1E5E6E-8F15-4D99-9C57-6D1D0D634AE5}" destId="{642CED97-F740-4FCF-A807-1AE617FD102D}" srcOrd="1" destOrd="0" presId="urn:microsoft.com/office/officeart/2005/8/layout/pyramid1"/>
    <dgm:cxn modelId="{D17F2BE6-C815-4DC6-9BB7-CFF27FF633D2}" type="presOf" srcId="{172A927C-C242-4891-A4FB-79D7F73356CC}" destId="{2CBD04B0-8DF1-4DF6-9843-B8263448798B}" srcOrd="0" destOrd="0" presId="urn:microsoft.com/office/officeart/2005/8/layout/pyramid1"/>
    <dgm:cxn modelId="{B3A54EEE-69D2-4369-9A22-FBFB2DD9D979}" srcId="{56AA867C-98F8-43DC-BBAC-79319F84EC59}" destId="{F3BE4C5D-67A9-4B23-AD3A-1062968EAFC1}" srcOrd="1" destOrd="0" parTransId="{A49F8044-A838-4A8A-8C4A-8254D1273339}" sibTransId="{F01D5490-27C7-484D-86CB-667F4C6B9642}"/>
    <dgm:cxn modelId="{D00312F7-F64E-4ADD-8EFE-768B1DB5048E}" type="presParOf" srcId="{6B02C37B-576C-4016-A365-8C728DD6529B}" destId="{A71E6ED2-D797-4A79-B5F1-CB4E0270B77E}" srcOrd="0" destOrd="0" presId="urn:microsoft.com/office/officeart/2005/8/layout/pyramid1"/>
    <dgm:cxn modelId="{712C176C-2E2E-423E-917E-EB662EBC704E}" type="presParOf" srcId="{A71E6ED2-D797-4A79-B5F1-CB4E0270B77E}" destId="{612B6183-2817-4265-8EE5-AC7ED6602DAC}" srcOrd="0" destOrd="0" presId="urn:microsoft.com/office/officeart/2005/8/layout/pyramid1"/>
    <dgm:cxn modelId="{B52A8D08-B69F-4D41-B5B0-A2C4E961D359}" type="presParOf" srcId="{A71E6ED2-D797-4A79-B5F1-CB4E0270B77E}" destId="{642CED97-F740-4FCF-A807-1AE617FD102D}" srcOrd="1" destOrd="0" presId="urn:microsoft.com/office/officeart/2005/8/layout/pyramid1"/>
    <dgm:cxn modelId="{85C6D064-F836-493A-A3CD-389CC7488B68}" type="presParOf" srcId="{6B02C37B-576C-4016-A365-8C728DD6529B}" destId="{B575D5CD-066D-4B05-BAAC-662A34AFAB5B}" srcOrd="1" destOrd="0" presId="urn:microsoft.com/office/officeart/2005/8/layout/pyramid1"/>
    <dgm:cxn modelId="{BBE68842-A23C-4B24-A104-02A76D0AF43D}" type="presParOf" srcId="{B575D5CD-066D-4B05-BAAC-662A34AFAB5B}" destId="{01251890-5E67-4E56-B006-EC6061EE9588}" srcOrd="0" destOrd="0" presId="urn:microsoft.com/office/officeart/2005/8/layout/pyramid1"/>
    <dgm:cxn modelId="{2475220D-9E49-4448-A47A-5A330A11B2E4}" type="presParOf" srcId="{B575D5CD-066D-4B05-BAAC-662A34AFAB5B}" destId="{D8DAF016-E8C0-41DF-B0AF-919FF3C71E5B}" srcOrd="1" destOrd="0" presId="urn:microsoft.com/office/officeart/2005/8/layout/pyramid1"/>
    <dgm:cxn modelId="{8E83DDE9-C4E6-46E7-B3D9-9D6261A08391}" type="presParOf" srcId="{6B02C37B-576C-4016-A365-8C728DD6529B}" destId="{96BB4565-2667-4F3B-967C-C712687E7D2F}" srcOrd="2" destOrd="0" presId="urn:microsoft.com/office/officeart/2005/8/layout/pyramid1"/>
    <dgm:cxn modelId="{5C56A3B1-26C7-414B-9955-EFE8FFB360AC}" type="presParOf" srcId="{96BB4565-2667-4F3B-967C-C712687E7D2F}" destId="{2CBD04B0-8DF1-4DF6-9843-B8263448798B}" srcOrd="0" destOrd="0" presId="urn:microsoft.com/office/officeart/2005/8/layout/pyramid1"/>
    <dgm:cxn modelId="{C1E9489B-64F6-4493-B096-4D292FF39B6A}" type="presParOf" srcId="{96BB4565-2667-4F3B-967C-C712687E7D2F}" destId="{1A7E4D68-550A-4975-92B6-FD584FE9B51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B6183-2817-4265-8EE5-AC7ED6602DAC}">
      <dsp:nvSpPr>
        <dsp:cNvPr id="0" name=""/>
        <dsp:cNvSpPr/>
      </dsp:nvSpPr>
      <dsp:spPr>
        <a:xfrm>
          <a:off x="2569789" y="0"/>
          <a:ext cx="2520395" cy="1905950"/>
        </a:xfrm>
        <a:prstGeom prst="trapezoid">
          <a:avLst>
            <a:gd name="adj" fmla="val 66828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Учащийся</a:t>
          </a:r>
        </a:p>
      </dsp:txBody>
      <dsp:txXfrm>
        <a:off x="2569789" y="0"/>
        <a:ext cx="2520395" cy="1905950"/>
      </dsp:txXfrm>
    </dsp:sp>
    <dsp:sp modelId="{01251890-5E67-4E56-B006-EC6061EE9588}">
      <dsp:nvSpPr>
        <dsp:cNvPr id="0" name=""/>
        <dsp:cNvSpPr/>
      </dsp:nvSpPr>
      <dsp:spPr>
        <a:xfrm>
          <a:off x="1273699" y="1905950"/>
          <a:ext cx="5094796" cy="1905950"/>
        </a:xfrm>
        <a:prstGeom prst="trapezoid">
          <a:avLst>
            <a:gd name="adj" fmla="val 66828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Обучение и преподавание </a:t>
          </a:r>
        </a:p>
      </dsp:txBody>
      <dsp:txXfrm>
        <a:off x="2165288" y="1905950"/>
        <a:ext cx="3311617" cy="1905950"/>
      </dsp:txXfrm>
    </dsp:sp>
    <dsp:sp modelId="{2CBD04B0-8DF1-4DF6-9843-B8263448798B}">
      <dsp:nvSpPr>
        <dsp:cNvPr id="0" name=""/>
        <dsp:cNvSpPr/>
      </dsp:nvSpPr>
      <dsp:spPr>
        <a:xfrm>
          <a:off x="0" y="3811900"/>
          <a:ext cx="7642195" cy="1905950"/>
        </a:xfrm>
        <a:prstGeom prst="trapezoid">
          <a:avLst>
            <a:gd name="adj" fmla="val 66828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Обучающееся сообщество </a:t>
          </a:r>
        </a:p>
      </dsp:txBody>
      <dsp:txXfrm>
        <a:off x="1337384" y="3811900"/>
        <a:ext cx="4967426" cy="1905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E99D1-BD2F-4873-9072-536F39CA4C96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754DB-C293-4177-8A0C-28636B19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75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754DB-C293-4177-8A0C-28636B1944C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5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F218B-2259-4AB7-A05E-4C128BF7D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90BC7F-7067-414B-9E1D-8D1241A61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478F6D-6EB8-4257-AF4C-8F06B5F6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D8F2-5C8D-4C9A-AB10-43A419B3EFAC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BD6014-6DA2-450B-B8D6-6292C817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7F0A46-1067-4511-B44D-09B1B408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2DDB-F4BC-4A94-A751-25447AC8B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63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F4AF9-1B1B-4BF9-8CA5-0B8EC4424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D931FF-2AEB-4AC0-ADF3-FF5C68CAF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8C7CA8-B0AE-4849-BBE7-D5974D2E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D8F2-5C8D-4C9A-AB10-43A419B3EFAC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1BF51-A3ED-4705-922E-88998DEE1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F7B677-EFD7-4389-8B7B-EE916BED3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2DDB-F4BC-4A94-A751-25447AC8B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80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50E685-B392-4E09-9085-F6E9B9E1A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8178BC-E51F-4891-8BDA-175657F34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0C52CC-D11E-4E52-A7E6-8FFC8FFB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D8F2-5C8D-4C9A-AB10-43A419B3EFAC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825B55-AD64-4749-90AB-B04F9DAAA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4FA95B-65FB-48EF-B6BC-5DFC5BD2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2DDB-F4BC-4A94-A751-25447AC8B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80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49456-7E42-44B8-A64D-F9589E6F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F11D82-EA81-4DC3-922C-37D03D082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BA1296-7599-4FD8-A625-0CF34F95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D8F2-5C8D-4C9A-AB10-43A419B3EFAC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806387-39E6-4EB5-8967-A848A8AF2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8F5BA1-9DE4-467A-8B88-D7EF3712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2DDB-F4BC-4A94-A751-25447AC8B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8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548FA-CFDE-427C-97DF-E325A4A5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ADDC55-7887-4CC9-9930-4B15304F6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42AEE4-3D9A-4DD7-AB08-BEBABACD7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D8F2-5C8D-4C9A-AB10-43A419B3EFAC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14CA4-B1FA-4FB5-81F2-2D44F7998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3A8713-BC0A-4B9B-B98E-63065C109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2DDB-F4BC-4A94-A751-25447AC8B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68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D3BB3-035C-44FE-91DC-DFDE653AC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853509-B38E-4BB5-B7A1-C7D179355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B4B9EC-92B4-4195-91D7-7D6D9E670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8ACFBD-A38A-427F-A902-433FB077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D8F2-5C8D-4C9A-AB10-43A419B3EFAC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84122-3F83-4D45-81FA-1A83DDCE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C9D9B1-D94F-4C31-B793-770D0A8B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2DDB-F4BC-4A94-A751-25447AC8B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944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ACCC5-26EC-40F0-979B-46C04536F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1C6220-F6EB-46C1-A99E-112653FBE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16EEDC-2D6E-4911-8C37-1741F454E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A0623D-71D8-4458-A911-33A27427D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DFCA06-3DC6-49C7-8DD6-57E9F71B77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4B3AB76-A84B-411F-8338-37B4F002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D8F2-5C8D-4C9A-AB10-43A419B3EFAC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C6CFB2-53AE-487C-BD24-13B67766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40EEC28-B110-472D-A203-B398C7A6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2DDB-F4BC-4A94-A751-25447AC8B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0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29B46-2A9C-4552-A298-EDEE4FF4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6DDBDF3-A8D3-45BA-B4DB-76A5CD0BF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D8F2-5C8D-4C9A-AB10-43A419B3EFAC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07FED6-D9E9-4636-8E6D-9023D87E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A3186-83E9-428F-B04D-E2664438A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2DDB-F4BC-4A94-A751-25447AC8B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782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B38130F-377E-4CD7-BE0E-D4FC0F160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D8F2-5C8D-4C9A-AB10-43A419B3EFAC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2A1E0A-2C50-453E-BA4D-7244B9E7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2C6FCF-2F84-4FC3-9373-C5F68573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2DDB-F4BC-4A94-A751-25447AC8B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9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FBFD3-B656-448E-9D85-8E3F64B5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2AECDA-C7DB-4284-9529-C789F8575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5078EB-A784-4D95-A68C-ABC2593DB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735B7A-604B-47B1-8DF0-762A2C9F2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D8F2-5C8D-4C9A-AB10-43A419B3EFAC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C8980B-A71A-4162-ACB8-1E7B809D4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759464-8D46-42F2-A848-0F7B3802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2DDB-F4BC-4A94-A751-25447AC8B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60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1E21A-9B58-4AE8-BE68-72E3F6D0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CCFA76-6D77-4047-9EE6-DC54AC602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BEF0E3-CD89-4660-BF61-1414C1737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812F47-894F-4319-A9DD-3EB9DCA59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D8F2-5C8D-4C9A-AB10-43A419B3EFAC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131CE0-4AC1-4DAC-A5C8-A2A22D65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F33A6-70B9-4802-AE63-35A0EE8F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2DDB-F4BC-4A94-A751-25447AC8B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97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accent1">
                <a:lumMod val="5000"/>
                <a:lumOff val="95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0D021-86ED-44CD-9CB5-88B8E097A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D6C77B-78A0-4B76-9070-2E9A48E35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3771C7-313C-4E10-B682-178047E4A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5D8F2-5C8D-4C9A-AB10-43A419B3EFAC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19C032-5F85-40E5-AD30-5CD8FAF4D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F796A2-AA11-40CE-851F-8A7028E20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2DDB-F4BC-4A94-A751-25447AC8B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72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bo.org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4840" y="161447"/>
            <a:ext cx="5885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 Baccalaureate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925" y="519251"/>
            <a:ext cx="120890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IB?</a:t>
            </a:r>
          </a:p>
          <a:p>
            <a:pPr font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Международного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(IB) – это образовательная программа, которая преподается на одном из трех языков (английском, французском или испанском). Данная программа обеспечивает подготовку выпускников к поступлению в лучшие вузы мира.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32082-771D-40B8-885A-937ED8EE2F00}"/>
              </a:ext>
            </a:extLst>
          </p:cNvPr>
          <p:cNvSpPr txBox="1"/>
          <p:nvPr/>
        </p:nvSpPr>
        <p:spPr>
          <a:xfrm>
            <a:off x="3204840" y="2649124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Бакалавриат предлагает четыре образовательные программы: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8B31C-67F1-4B46-9BEF-CDB0BF9EE06E}"/>
              </a:ext>
            </a:extLst>
          </p:cNvPr>
          <p:cNvSpPr txBox="1"/>
          <p:nvPr/>
        </p:nvSpPr>
        <p:spPr>
          <a:xfrm>
            <a:off x="7348408" y="3812122"/>
            <a:ext cx="49612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профессионально-ориентированная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16-19 лет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(СР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1378DB-0F24-4352-951C-5D73D1EC8B94}"/>
              </a:ext>
            </a:extLst>
          </p:cNvPr>
          <p:cNvSpPr txBox="1"/>
          <p:nvPr/>
        </p:nvSpPr>
        <p:spPr>
          <a:xfrm>
            <a:off x="-253496" y="3762827"/>
            <a:ext cx="48888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дошкольников и начальной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в возрасте 3-12 лет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(PYP)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A7B10-1CFE-4F59-AF89-2568C2A5E91D}"/>
              </a:ext>
            </a:extLst>
          </p:cNvPr>
          <p:cNvSpPr txBox="1"/>
          <p:nvPr/>
        </p:nvSpPr>
        <p:spPr>
          <a:xfrm>
            <a:off x="1267272" y="5570253"/>
            <a:ext cx="48911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средней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11-16 лет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(MYP)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68F7C5-8BEB-4014-BCE7-4820F81068AB}"/>
              </a:ext>
            </a:extLst>
          </p:cNvPr>
          <p:cNvSpPr txBox="1"/>
          <p:nvPr/>
        </p:nvSpPr>
        <p:spPr>
          <a:xfrm>
            <a:off x="6252100" y="5200921"/>
            <a:ext cx="48911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dirty="0"/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дипломную программу для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старшеклассников 16-18 лет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(DP)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74669215-7792-46BC-9BD4-DEFEF62DD2EA}"/>
              </a:ext>
            </a:extLst>
          </p:cNvPr>
          <p:cNvCxnSpPr>
            <a:cxnSpLocks/>
          </p:cNvCxnSpPr>
          <p:nvPr/>
        </p:nvCxnSpPr>
        <p:spPr>
          <a:xfrm flipH="1">
            <a:off x="3587320" y="3412689"/>
            <a:ext cx="2664781" cy="2272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2A6AB8DD-E020-4E94-9874-20B41DD6CFE1}"/>
              </a:ext>
            </a:extLst>
          </p:cNvPr>
          <p:cNvCxnSpPr>
            <a:cxnSpLocks/>
          </p:cNvCxnSpPr>
          <p:nvPr/>
        </p:nvCxnSpPr>
        <p:spPr>
          <a:xfrm>
            <a:off x="6252100" y="3429000"/>
            <a:ext cx="2593136" cy="2256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D8AC034-8D3E-4B13-BCF2-5AADA5B8141A}"/>
              </a:ext>
            </a:extLst>
          </p:cNvPr>
          <p:cNvCxnSpPr>
            <a:cxnSpLocks/>
          </p:cNvCxnSpPr>
          <p:nvPr/>
        </p:nvCxnSpPr>
        <p:spPr>
          <a:xfrm flipH="1">
            <a:off x="4106131" y="3412689"/>
            <a:ext cx="2145969" cy="399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A5D0215B-00D8-4BD4-921D-F7A913C5A63C}"/>
              </a:ext>
            </a:extLst>
          </p:cNvPr>
          <p:cNvCxnSpPr>
            <a:cxnSpLocks/>
          </p:cNvCxnSpPr>
          <p:nvPr/>
        </p:nvCxnSpPr>
        <p:spPr>
          <a:xfrm>
            <a:off x="6236366" y="3421266"/>
            <a:ext cx="2224081" cy="409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64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70367-E5DA-41BD-8837-F00FEC35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5391"/>
            <a:ext cx="10515600" cy="1135201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аспекты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PYP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55F351-9079-4B60-B56D-565AE3636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77" y="949910"/>
            <a:ext cx="12103223" cy="590808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Знания (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области + глобальные темы.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Что мы хотим, чтобы ученик знал?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Ключевые концепции (Key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Concepts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Форма, функция, причина, изменение, связь, ответственность, перспектива.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Как ученик мыслит на концептуальном уровне?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Навыки подходов к обучению (ATL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исследование, коммуникация, социализация, самоорганизация.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Что ученик умеет делать?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Агентность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(Agency).</a:t>
            </a:r>
          </a:p>
          <a:p>
            <a:pPr marL="0" indent="0">
              <a:buNone/>
            </a:pP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Инициатива, выбор, голос ученика.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Кто ведёт обучение? (Ответ: ученик!)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Действие (Action).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применяет знания, делает выбор, влияет на мир.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Как обучение проявляется в реальной жизни?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B8873-1178-47ED-B6AB-BCB0BFC4F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62" y="-17752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39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D5900-5296-53D0-2ECC-46809AC2F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186" y="-68167"/>
            <a:ext cx="10611627" cy="899339"/>
          </a:xfrm>
        </p:spPr>
        <p:txBody>
          <a:bodyPr>
            <a:normAutofit/>
          </a:bodyPr>
          <a:lstStyle/>
          <a:p>
            <a:pPr algn="ctr"/>
            <a:r>
              <a:rPr lang="ru-RU" sz="40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школа: </a:t>
            </a:r>
            <a:r>
              <a:rPr lang="en" sz="40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PYP</a:t>
            </a:r>
            <a:endParaRPr lang="ru-K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2DABD7-838C-8ABC-F1BE-281B145F6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8344" y="474954"/>
            <a:ext cx="7942094" cy="5908089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Primary Years </a:t>
            </a:r>
            <a:r>
              <a:rPr lang="en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(PYP)</a:t>
            </a:r>
            <a:r>
              <a:rPr lang="e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 исследуют мир через 6 больших тем: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 учатся через игры, эксперименты и проекты.</a:t>
            </a:r>
          </a:p>
          <a:p>
            <a:pPr>
              <a:lnSpc>
                <a:spcPct val="100000"/>
              </a:lnSpc>
            </a:pPr>
            <a:endParaRPr lang="ru-KZ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A6DD40-8363-42EA-A854-EFF181B88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341" y="1776360"/>
            <a:ext cx="7371425" cy="34970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AC53A2-3677-4618-A776-F6D070396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362" y="-18865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15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425986-23A1-4AB8-A2A9-446C33E40017}"/>
              </a:ext>
            </a:extLst>
          </p:cNvPr>
          <p:cNvSpPr txBox="1"/>
          <p:nvPr/>
        </p:nvSpPr>
        <p:spPr>
          <a:xfrm>
            <a:off x="0" y="1442831"/>
            <a:ext cx="5113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идея -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ключевое утверждение, которое формирует фундаментальные исследования и помогает ученикам понять основные темы.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31F0FA-B3F1-4DCB-89FE-08D9FF419CE7}"/>
              </a:ext>
            </a:extLst>
          </p:cNvPr>
          <p:cNvSpPr txBox="1"/>
          <p:nvPr/>
        </p:nvSpPr>
        <p:spPr>
          <a:xfrm>
            <a:off x="6646416" y="1442831"/>
            <a:ext cx="55455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 исследования – 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направления, которые уточняют и раскрывают центральную идею. Они помогают учащимся сосредоточиться на ключевых аспектах темы, рассматривать их с разных точек зрения и находить связи между объектами.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A3101-AC26-4F3D-8C84-33FFBA78CFDC}"/>
              </a:ext>
            </a:extLst>
          </p:cNvPr>
          <p:cNvSpPr txBox="1"/>
          <p:nvPr/>
        </p:nvSpPr>
        <p:spPr>
          <a:xfrm>
            <a:off x="3219635" y="90631"/>
            <a:ext cx="5752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Трансдисциплинарная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39063-B4BC-434A-8B73-EBEA46AD86FC}"/>
              </a:ext>
            </a:extLst>
          </p:cNvPr>
          <p:cNvSpPr txBox="1"/>
          <p:nvPr/>
        </p:nvSpPr>
        <p:spPr>
          <a:xfrm>
            <a:off x="124287" y="4772713"/>
            <a:ext cx="120677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Трансдисциплинарная</a:t>
            </a:r>
            <a:r>
              <a:rPr lang="ru-RU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тема: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самоорганизуемся</a:t>
            </a:r>
          </a:p>
          <a:p>
            <a:r>
              <a:rPr lang="ru-RU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идея: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человека есть своя роль и ответственность для функционирования общества.</a:t>
            </a:r>
          </a:p>
          <a:p>
            <a:r>
              <a:rPr lang="ru-RU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 исследования:</a:t>
            </a:r>
          </a:p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*Роли и ответственность в обществе.</a:t>
            </a:r>
          </a:p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*Многообразие правил в различных местах.</a:t>
            </a:r>
          </a:p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*Различные способы содействия сообществу.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4781B5-0333-45D6-87CF-F876E08B3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62" y="0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51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5913AE0-9B89-48A5-9D4D-086643566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234"/>
            <a:ext cx="12192000" cy="59778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концепции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учителям развивать </a:t>
            </a: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центральные идеи, а ученикам — глубже понимать </a:t>
            </a: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изучаемые темы.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как что-то выглядит или устроено.</a:t>
            </a: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как что-то работает.</a:t>
            </a: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почему что-то происходит.</a:t>
            </a: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как что-то меняется.</a:t>
            </a: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как всё связано между собой.</a:t>
            </a: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какие у нас обязанности.</a:t>
            </a: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как мы можем оценить свои действия 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результаты.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C1D6D0-B17B-427B-9238-DD6557D0B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62" y="0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61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C5A8662-D1F7-4DDF-9DB7-1FD810E63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63" y="621436"/>
            <a:ext cx="11611992" cy="555742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ключевых концепций.</a:t>
            </a:r>
          </a:p>
          <a:p>
            <a:pPr marL="0" indent="0" algn="ctr">
              <a:buNone/>
            </a:pP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глубокого понимания.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 между объектами.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критического мышления.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Универсальность и глобальный контекст.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исследований.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рефлексии.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 и углубление знаний.</a:t>
            </a:r>
          </a:p>
          <a:p>
            <a:pPr marL="0" indent="0" algn="ctr">
              <a:buNone/>
            </a:pP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6472FB-22AA-45BC-8EE9-F59F87EC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62" y="0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31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81793-74A7-4880-8151-FEE64B123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 в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PYP.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56823-8D26-434C-A52E-756040DEC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596" y="0"/>
            <a:ext cx="1966404" cy="19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8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3081A-34C4-440D-B345-7793A4F2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147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оценивания.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E4DB05-8F78-4689-939B-34FC277B5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08" y="1832715"/>
            <a:ext cx="3400147" cy="1175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студентов: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знаний, постановка целей, отслеживание прогресса.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1BD68A3-E191-460D-89AD-A20305C8326D}"/>
              </a:ext>
            </a:extLst>
          </p:cNvPr>
          <p:cNvSpPr txBox="1">
            <a:spLocks/>
          </p:cNvSpPr>
          <p:nvPr/>
        </p:nvSpPr>
        <p:spPr>
          <a:xfrm>
            <a:off x="8416031" y="1828690"/>
            <a:ext cx="3497017" cy="148386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учителей: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уровня знаний, предоставление обратной связи, адаптирование обучения.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D91BDFC-B48D-407B-8E47-F018B60F1082}"/>
              </a:ext>
            </a:extLst>
          </p:cNvPr>
          <p:cNvSpPr txBox="1">
            <a:spLocks/>
          </p:cNvSpPr>
          <p:nvPr/>
        </p:nvSpPr>
        <p:spPr>
          <a:xfrm>
            <a:off x="2051114" y="4078677"/>
            <a:ext cx="3549217" cy="13924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родителей: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ребенка, комментарии по результатам, помощь в применении знаний.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04EC98A-95FF-48CA-9302-902F44579370}"/>
              </a:ext>
            </a:extLst>
          </p:cNvPr>
          <p:cNvSpPr txBox="1">
            <a:spLocks/>
          </p:cNvSpPr>
          <p:nvPr/>
        </p:nvSpPr>
        <p:spPr>
          <a:xfrm>
            <a:off x="6591671" y="4078677"/>
            <a:ext cx="3738680" cy="1483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администрации: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корректировка методов обучения, контроль за соблюдением стандартов.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3F069F-E916-43C7-870C-C281F0BC4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62" y="0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28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A6C4D-C7AE-4D99-85B8-9F1CFE32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9880"/>
            <a:ext cx="10515600" cy="1037547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оценивания включает в себя: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C1FD71-F6E1-4803-A9BF-4EB1A432E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" y="1825625"/>
            <a:ext cx="12011488" cy="4351338"/>
          </a:xfrm>
        </p:spPr>
        <p:txBody>
          <a:bodyPr>
            <a:normAutofit lnSpcReduction="10000"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регулярное наблюдение за учебным процессом для анализа прогресса и планирования дальнейших шагов.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Документирование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фиксация результатов оценки с помощью различных инструментов для наглядного отражения достижений.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сборник работ, подтверждающих успеваемость учащегося.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обучения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тестов на разных этапах для оценки знаний и корректировки обучения.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информирование о прогрессе учащихся и выявление направлений для улучшения (репорты,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-/трехсторонние встречи, конференции, выставка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EA3DB-B7BF-4102-A667-F0515F56C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62" y="0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4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DCF43-25D8-44DE-B2DC-1177BEBA5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3106"/>
            <a:ext cx="10515600" cy="89550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5E924C-74CB-4BFD-9A51-C501739DD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52139" y="480121"/>
            <a:ext cx="2745282" cy="366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928F7F-270E-44C8-9411-40B6C096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97" y="3885149"/>
            <a:ext cx="4222913" cy="2745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D08E3D-2F22-4EB4-8202-04452CF5A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42401" y="3617734"/>
            <a:ext cx="2740806" cy="3602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E780DB-A553-4B79-A7A6-D057261F2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97" y="227568"/>
            <a:ext cx="1966998" cy="2617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E9D624-ACD4-4E52-B231-B3945A3D7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8765" y="782397"/>
            <a:ext cx="3158395" cy="2370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2356AF-3450-4965-9C8F-85743F3D04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6444" y="3838222"/>
            <a:ext cx="2091109" cy="2792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A4B39D-9A03-4EDF-B3E5-B239C49D3D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4362" y="-12012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19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0B5E3-A2E5-479B-8909-8E485BD70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6425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конференция.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765B0F-1B64-4F0B-9D10-7F11A60FCF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3" y="873075"/>
            <a:ext cx="2103375" cy="2804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320D63-E113-4F6A-A9A0-7A86B5FC0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53" y="2948854"/>
            <a:ext cx="4048095" cy="3036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6F8CBB-D3AE-42CB-A3C5-14A12E87C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924" y="880651"/>
            <a:ext cx="3328704" cy="2548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6DF119-83A1-40B9-8280-1F5C5EE93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2014" y="1581957"/>
            <a:ext cx="2349210" cy="40464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CBE113-BBD8-4051-A2BA-F3876CFF5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3259" y="3677575"/>
            <a:ext cx="3652136" cy="2741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9F6D0C-B9EA-4D53-9347-911DB4E00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4174" y="0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45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AFFAA4-E8A6-4ED7-9F8B-76700FABE73F}"/>
              </a:ext>
            </a:extLst>
          </p:cNvPr>
          <p:cNvSpPr txBox="1"/>
          <p:nvPr/>
        </p:nvSpPr>
        <p:spPr>
          <a:xfrm>
            <a:off x="383696" y="25527"/>
            <a:ext cx="11512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школ 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Бакалавриата: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C9659-605B-4FEC-8FC4-89D5C0AB2BF0}"/>
              </a:ext>
            </a:extLst>
          </p:cNvPr>
          <p:cNvSpPr txBox="1"/>
          <p:nvPr/>
        </p:nvSpPr>
        <p:spPr>
          <a:xfrm>
            <a:off x="311269" y="2305615"/>
            <a:ext cx="32411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школы помогает развивать эмоциональный интеллект и понимание потребностей других, что важно для гармоничного взаимодействия в обществе.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A549DC-2848-4887-B5C4-0544C349E9C0}"/>
              </a:ext>
            </a:extLst>
          </p:cNvPr>
          <p:cNvSpPr txBox="1"/>
          <p:nvPr/>
        </p:nvSpPr>
        <p:spPr>
          <a:xfrm>
            <a:off x="4646152" y="3936831"/>
            <a:ext cx="29876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процесс ориентирован на развитие критического мышления и способности справляться с вызовами, что выходит за рамки традиционных академических знаний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652FE-EEB3-4CF8-9B58-4C41B8840BA8}"/>
              </a:ext>
            </a:extLst>
          </p:cNvPr>
          <p:cNvSpPr txBox="1"/>
          <p:nvPr/>
        </p:nvSpPr>
        <p:spPr>
          <a:xfrm>
            <a:off x="8727538" y="2305615"/>
            <a:ext cx="2951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общения, сотрудничества и самостоятельного решения проблем.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1D8FB81-548B-49FE-9AC8-97D93C6DCF35}"/>
              </a:ext>
            </a:extLst>
          </p:cNvPr>
          <p:cNvCxnSpPr>
            <a:stCxn id="3" idx="2"/>
            <a:endCxn id="4" idx="0"/>
          </p:cNvCxnSpPr>
          <p:nvPr/>
        </p:nvCxnSpPr>
        <p:spPr>
          <a:xfrm flipH="1">
            <a:off x="1931840" y="1348966"/>
            <a:ext cx="4208134" cy="956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83124EF-2FC4-4F5F-A1C1-E6E49EEB906C}"/>
              </a:ext>
            </a:extLst>
          </p:cNvPr>
          <p:cNvCxnSpPr>
            <a:stCxn id="3" idx="2"/>
            <a:endCxn id="6" idx="0"/>
          </p:cNvCxnSpPr>
          <p:nvPr/>
        </p:nvCxnSpPr>
        <p:spPr>
          <a:xfrm>
            <a:off x="6139974" y="1348966"/>
            <a:ext cx="4063280" cy="956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AFEF6F0-3D31-4DA2-B7F0-0FBCAFA57E7F}"/>
              </a:ext>
            </a:extLst>
          </p:cNvPr>
          <p:cNvCxnSpPr>
            <a:stCxn id="3" idx="2"/>
            <a:endCxn id="5" idx="0"/>
          </p:cNvCxnSpPr>
          <p:nvPr/>
        </p:nvCxnSpPr>
        <p:spPr>
          <a:xfrm>
            <a:off x="6139974" y="1348966"/>
            <a:ext cx="0" cy="2587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77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EF5E5-784B-4D04-BB9D-73DE4870A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3158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PYP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DF3485-290A-48D9-9AA7-24C5B9D650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976" y="3778676"/>
            <a:ext cx="1611630" cy="2865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8C4E96-1DFF-4DDE-AAA1-01C0310DC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611" y="2376596"/>
            <a:ext cx="2400300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7D5BF4-037A-45A6-8DDF-EE419F7B0C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267" y="1828906"/>
            <a:ext cx="1800106" cy="3200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DA872F-7A0A-4BEF-BE1A-252CECBB1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9" y="751138"/>
            <a:ext cx="2400301" cy="4267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E00F9D-5197-4D7E-9BE8-F9B2A5C3E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44" y="1376269"/>
            <a:ext cx="2572786" cy="4573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5B5041-70C7-44E0-9B49-C9A43D4FD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4362" y="5520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24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B412F-6526-4B8D-B883-CCEFD07D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Критериальное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оценивание.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901E25-1951-4021-B274-C3B05F73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19" y="1825625"/>
            <a:ext cx="11234981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предметной области используется 4 критерия, соответствующие целям обучения.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оценивают: анализ, организацию, создание, применение знаний и навыков, слушание, чтение, говорение, планирование, взаимодействие и т.д.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критерий оценивается не реже 1 раза в семестр и 4–5 раз в год.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фиксируются в удобной форме (рубрики, чек-листы и т.д.) и используются для планирования и отчетности.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3DF911-8CF6-4989-88C1-FE5298073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411" y="0"/>
            <a:ext cx="984589" cy="9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30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AD527-7430-4E93-8141-73BAFA12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884"/>
            <a:ext cx="12192000" cy="1340168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оценивания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начальной школе.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9FB8B-4D8E-4284-B15C-0C7AECE24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" y="1579268"/>
            <a:ext cx="11993880" cy="233566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класс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без оценок, только обратная связь по учебным целям и навыкам.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класса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оценивание по 10-балльной шкале на основе уровней достижений (0–10) и предметных критериев A–D.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описывают ожидаемые результаты; задания сопровождаются инструкциями и дескрипторами.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Уровни: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85–100% — очень высокий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65–84% — высокий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40–64% — средний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20–39% — ниже среднего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&lt;20% — низкий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5F13C-A6F3-4FCB-9A54-9E9E4C97A67C}"/>
              </a:ext>
            </a:extLst>
          </p:cNvPr>
          <p:cNvSpPr txBox="1"/>
          <p:nvPr/>
        </p:nvSpPr>
        <p:spPr>
          <a:xfrm>
            <a:off x="-240732" y="427497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Суммативное оценивание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 завершении раздела и четверти. Каждое задание связано с 1 или несколькими критериями (A–D). Годовые оценки в 3–4 классах формируются по итогам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суммативных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 и заносятся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Kundelik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журнал достижений PYP.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EEA7C-EA8F-4FD7-89AD-5EA251AF1548}"/>
              </a:ext>
            </a:extLst>
          </p:cNvPr>
          <p:cNvSpPr txBox="1"/>
          <p:nvPr/>
        </p:nvSpPr>
        <p:spPr>
          <a:xfrm>
            <a:off x="6096000" y="4274970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Формативное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оценивание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 текущие знания и навыки, сопровождается комментарием и/или баллом; задания разрабатываются на основе критериев, результаты заносятся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Kundelik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Работы могут быть переписаны по решению учителя.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C78B28-3284-4A65-ACA1-61FE34C28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3695" y="-12883"/>
            <a:ext cx="998304" cy="9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94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297" y="263899"/>
            <a:ext cx="1152525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КАЗГАСА является школой-кандидатом на программу начальной школы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PYP). Школа проходит процесс авторизации для получения статуса школы международного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(IB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Такие школы объединяет общая философия — приверженность высококачественному, сложному и международному образованию, которое, по мнению школы, важно для её учащихся.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школы, авторизованные организацией IB, имеют право предлагать одну или несколько из четырёх академических программ: программу начальной школы (PYP), программу основной школы (MYP), дипломную программу (DP) или программу профессиональной направленности (CP). Статус кандидата не гарантирует получение авторизации.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дополнительной информации об организации IB и её программах посетите сайт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http://www.ibo.org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school is a candidate school for the Primary Years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(PYP). This school is pursuing authorization as an IB World School. These are schools that share a common philosophy—a commitment to high quality, challenging, international education that this school believes is important for our students.*</a:t>
            </a: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schools authorized by the IB Organization can offer any of its four academic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Primary Years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(PYP), the Middle Years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(MYP), the Diploma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the Career-related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Candidate status gives no guarantee that authorization will be granted.</a:t>
            </a: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further information about the IB and its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visit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http://www.ibo.org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01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81793-74A7-4880-8151-FEE64B123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 оценивание </a:t>
            </a:r>
            <a:b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IB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PYP.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56823-8D26-434C-A52E-756040DEC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278" y="139161"/>
            <a:ext cx="1966404" cy="19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0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DD91E-D6BE-E0C4-C58B-4DF9309A5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682" y="0"/>
            <a:ext cx="6606366" cy="1442463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нашей школы.</a:t>
            </a:r>
            <a:endParaRPr lang="ru-K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3C07C4-A2D6-080A-8038-610C64B26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09" y="1210588"/>
            <a:ext cx="7600664" cy="5647392"/>
          </a:xfrm>
        </p:spPr>
        <p:txBody>
          <a:bodyPr>
            <a:normAutofit/>
          </a:bodyPr>
          <a:lstStyle/>
          <a:p>
            <a:pPr marL="0" indent="0" algn="ctr">
              <a:lnSpc>
                <a:spcPts val="1295"/>
              </a:lnSpc>
              <a:buNone/>
            </a:pP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Школа КАЗГАСА создаёт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комфортную, безопасную среду обучения, основанную на интеграции государственного и международного образовательных стандартов, предоставляя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учащимся </a:t>
            </a:r>
            <a:r>
              <a:rPr lang="kk-KZ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</a:t>
            </a:r>
            <a:r>
              <a:rPr lang="kk-KZ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kk-KZ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творческих</a:t>
            </a:r>
            <a:r>
              <a:rPr lang="kk-KZ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запросов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Школа  воспитывает уважение  к культуре разных стран и  к местной культуре, внося вклад через творчество. Школа способствует формированию международного мышления и растит креативных, непредвзятых и независимых граждан мира, стремящихся к обучению на протяжении всей жизни.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Объект 4" descr="Изображение выглядит как Графика, логотип, Шриф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62624F-4B30-4867-D176-7D88E6A64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156" y="107112"/>
            <a:ext cx="2962560" cy="29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42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E0655-E8E1-59C3-4807-4B0D3BABC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E39C8-E7EC-A2E2-C77C-C8AA90D0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677" y="197730"/>
            <a:ext cx="7178303" cy="825758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Философия нашей школы.</a:t>
            </a:r>
            <a:endParaRPr lang="ru-K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740189-5B08-A619-96FE-0B24FF448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3488"/>
            <a:ext cx="7948133" cy="5763471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ts val="1295"/>
              </a:lnSpc>
              <a:buNone/>
            </a:pPr>
            <a:endParaRPr lang="ru-K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Философия нашей школы основана на развитии критического мышления, эмоционального интеллекта, самовыражения.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Школа поощряет разностороннее развитие гармоничной личности и осознанное участие в жизни общества, стремление быть полезным для мира, умение достойно выражать собственное мнение на нескольких языках.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Школа развивает в учащихся социальную ответственность и устойчивость, стремление к высоким стандартам успеваемости и поведения.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 компоненты программы  формируют  международное мышление через  эстетическое восприятие мира. 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Школа КАЗГАСА - это сообщество открытых взглядов, в котором каждый уважает другие культуры.  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управления школьным  сообществом является прозрачным  и этичным, предоставляет дополнительные услуги учащимся и необходимую  информацию родителям, сотрудникам, преподавателям и заинтересованным сторонам, выстраивая долгосрочные, взаимовыгодные партнерские отношения, опираясь на фундаментальные ценности.</a:t>
            </a:r>
            <a:endParaRPr lang="ru-KZ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Объект 4" descr="Изображение выглядит как Графика, логотип, Шриф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46F299-A831-52DF-D550-DA13EE2E4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866" y="197730"/>
            <a:ext cx="2289887" cy="231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0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81793-74A7-4880-8151-FEE64B123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PYP.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56823-8D26-434C-A52E-756040DEC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533" y="0"/>
            <a:ext cx="1966404" cy="19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48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47F7C-95F9-4AFC-9452-0DA936E5A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556" y="124787"/>
            <a:ext cx="5339918" cy="132556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CB1EC0-0DFC-42A3-A19A-7B14446A6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0" y="1825625"/>
            <a:ext cx="633984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PYP – это учебная программа Международного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Бакаларивата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учащихся от 3 до 12 лет, поощряющая природное любопытство ребенка, его творческий потенциал и способность рефлексировать. PYP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трансдисциплинарна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своей природе: учащийся обучается, исследуя «большие идеи» через все предметные области.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1378D8-9251-4325-8705-D3C8460B4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5"/>
            <a:ext cx="585216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904E78-2E74-4C4B-B66C-E50C07521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362" y="-18255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58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6900" y="16578"/>
            <a:ext cx="102181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ключевые опоры PYP: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целостного образования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96052FC-F219-42CC-8ED1-36688D6C97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5096019"/>
              </p:ext>
            </p:extLst>
          </p:nvPr>
        </p:nvGraphicFramePr>
        <p:xfrm>
          <a:off x="2274901" y="1055180"/>
          <a:ext cx="7642195" cy="571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D47EA0-190C-4F29-9A99-ECD0C44F1C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4362" y="45979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967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1403</Words>
  <Application>Microsoft Office PowerPoint</Application>
  <PresentationFormat>Широкоэкранный</PresentationFormat>
  <Paragraphs>144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Обучение и оценивание  в IB PYP.</vt:lpstr>
      <vt:lpstr>Миссия нашей школы.</vt:lpstr>
      <vt:lpstr>Философия нашей школы.</vt:lpstr>
      <vt:lpstr>Обучение в IB PYP.</vt:lpstr>
      <vt:lpstr>Что такое IB?</vt:lpstr>
      <vt:lpstr>Презентация PowerPoint</vt:lpstr>
      <vt:lpstr>Ключевые аспекты PYP:</vt:lpstr>
      <vt:lpstr>Начальная школа: PYP</vt:lpstr>
      <vt:lpstr>Презентация PowerPoint</vt:lpstr>
      <vt:lpstr>Презентация PowerPoint</vt:lpstr>
      <vt:lpstr>Презентация PowerPoint</vt:lpstr>
      <vt:lpstr>Оценивание в IB PYP.</vt:lpstr>
      <vt:lpstr>Цели оценивания.</vt:lpstr>
      <vt:lpstr>Процесс оценивания включает в себя:</vt:lpstr>
      <vt:lpstr>Портфолио </vt:lpstr>
      <vt:lpstr>Студенческая конференция.</vt:lpstr>
      <vt:lpstr>Выставка PYP.</vt:lpstr>
      <vt:lpstr>Критериальное оценивание. </vt:lpstr>
      <vt:lpstr>Принципы оценивания  в начальной школе.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Обучение и оценивание  в IB PYP.</dc:title>
  <dc:creator>User</dc:creator>
  <cp:lastModifiedBy>User</cp:lastModifiedBy>
  <cp:revision>22</cp:revision>
  <dcterms:created xsi:type="dcterms:W3CDTF">2025-06-23T05:03:03Z</dcterms:created>
  <dcterms:modified xsi:type="dcterms:W3CDTF">2025-06-23T09:35:18Z</dcterms:modified>
</cp:coreProperties>
</file>